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13"/>
  </p:notesMasterIdLst>
  <p:handoutMasterIdLst>
    <p:handoutMasterId r:id="rId14"/>
  </p:handoutMasterIdLst>
  <p:sldIdLst>
    <p:sldId id="433" r:id="rId2"/>
    <p:sldId id="438" r:id="rId3"/>
    <p:sldId id="442" r:id="rId4"/>
    <p:sldId id="421" r:id="rId5"/>
    <p:sldId id="445" r:id="rId6"/>
    <p:sldId id="440" r:id="rId7"/>
    <p:sldId id="444" r:id="rId8"/>
    <p:sldId id="423" r:id="rId9"/>
    <p:sldId id="432" r:id="rId10"/>
    <p:sldId id="437" r:id="rId11"/>
    <p:sldId id="44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BFE86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98" d="100"/>
          <a:sy n="98" d="100"/>
        </p:scale>
        <p:origin x="19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5D9A6C5-EA0B-4BF2-9A05-40EF6EF0D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1066800" y="44958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3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20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lnSpc>
        <a:spcPct val="20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lnSpc>
        <a:spcPct val="20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lnSpc>
        <a:spcPct val="20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lnSpc>
        <a:spcPct val="20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26"/>
          <p:cNvSpPr txBox="1">
            <a:spLocks/>
          </p:cNvSpPr>
          <p:nvPr userDrawn="1"/>
        </p:nvSpPr>
        <p:spPr>
          <a:xfrm>
            <a:off x="228600" y="6324600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Slides &amp; Handouts by Karen Clay Rhines, Ph.D.</a:t>
            </a:r>
          </a:p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Northampton Community College</a:t>
            </a:r>
          </a:p>
          <a:p>
            <a:pPr eaLnBrk="1" hangingPunct="1">
              <a:defRPr/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7" name="Subtitle 21"/>
          <p:cNvSpPr txBox="1">
            <a:spLocks/>
          </p:cNvSpPr>
          <p:nvPr userDrawn="1"/>
        </p:nvSpPr>
        <p:spPr>
          <a:xfrm>
            <a:off x="1431925" y="3657600"/>
            <a:ext cx="7407275" cy="1752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6988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2600">
              <a:solidFill>
                <a:srgbClr val="320E04"/>
              </a:solidFill>
              <a:latin typeface="Gill Sans MT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r>
              <a:rPr lang="en-US" sz="2600" u="sng">
                <a:solidFill>
                  <a:srgbClr val="320E04"/>
                </a:solidFill>
                <a:latin typeface="Gill Sans MT" charset="0"/>
              </a:rPr>
              <a:t>Fundamentals of Abnormal Psychology,  6e</a:t>
            </a:r>
          </a:p>
          <a:p>
            <a:pPr algn="ctr" eaLnBrk="1" hangingPunct="1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r>
              <a:rPr lang="en-US" sz="2600">
                <a:solidFill>
                  <a:srgbClr val="320E04"/>
                </a:solidFill>
                <a:latin typeface="Gill Sans MT" charset="0"/>
              </a:rPr>
              <a:t>Ronald Comer</a:t>
            </a: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570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083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004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>
            <a:lvl1pPr>
              <a:defRPr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  <a:lvl2pPr>
              <a:spcBef>
                <a:spcPts val="600"/>
              </a:spcBef>
              <a:spcAft>
                <a:spcPts val="1200"/>
              </a:spcAft>
              <a:defRPr/>
            </a:lvl2pPr>
            <a:lvl3pPr>
              <a:spcBef>
                <a:spcPts val="600"/>
              </a:spcBef>
              <a:spcAft>
                <a:spcPts val="1200"/>
              </a:spcAft>
              <a:defRPr/>
            </a:lvl3pPr>
            <a:lvl4pPr>
              <a:spcBef>
                <a:spcPts val="600"/>
              </a:spcBef>
              <a:spcAft>
                <a:spcPts val="1200"/>
              </a:spcAft>
              <a:defRPr/>
            </a:lvl4pPr>
            <a:lvl5pPr>
              <a:spcBef>
                <a:spcPts val="60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40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5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80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52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720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280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3200">
              <a:latin typeface="Gill Sans MT" charset="0"/>
            </a:endParaRPr>
          </a:p>
        </p:txBody>
      </p:sp>
      <p:sp>
        <p:nvSpPr>
          <p:cNvPr id="6" name="Flowchart: Process 16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Flowchart: Process 17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8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  <a:latin typeface="Gill Sans MT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76200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Bookman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lide Number Placeholder 9"/>
          <p:cNvSpPr txBox="1">
            <a:spLocks/>
          </p:cNvSpPr>
          <p:nvPr userDrawn="1"/>
        </p:nvSpPr>
        <p:spPr>
          <a:xfrm>
            <a:off x="8153400" y="6324600"/>
            <a:ext cx="838200" cy="4762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530D040E-CF29-4A10-B3D8-23FE222C348D}" type="slidenum">
              <a:rPr lang="en-US" altLang="en-US" sz="1800">
                <a:solidFill>
                  <a:schemeClr val="bg1"/>
                </a:solidFill>
              </a:rPr>
              <a:pPr algn="r"/>
              <a:t>‹#›</a:t>
            </a:fld>
            <a:endParaRPr lang="en-US" altLang="en-US" sz="18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8" r:id="rId2"/>
    <p:sldLayoutId id="2147484154" r:id="rId3"/>
    <p:sldLayoutId id="2147484149" r:id="rId4"/>
    <p:sldLayoutId id="2147484155" r:id="rId5"/>
    <p:sldLayoutId id="2147484150" r:id="rId6"/>
    <p:sldLayoutId id="2147484156" r:id="rId7"/>
    <p:sldLayoutId id="2147484157" r:id="rId8"/>
    <p:sldLayoutId id="2147484158" r:id="rId9"/>
    <p:sldLayoutId id="2147484151" r:id="rId10"/>
    <p:sldLayoutId id="21474841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u="sng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 u="sng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ts val="120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llerton.edu/cice/stude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llerton.edu/cice/newsite" TargetMode="External"/><Relationship Id="rId2" Type="http://schemas.openxmlformats.org/officeDocument/2006/relationships/hyperlink" Target="https://www.fullerton.edu/care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llerton.edu/cice/schooldistric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logy.fullerton.edu/faculty/List%20of%20Faculty%20Research%20Summaries%20F202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llerton.edu/career/students/interviewing/interview-attire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76200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495 - Field Placement in Psychology</a:t>
            </a:r>
            <a:endParaRPr lang="en-US" sz="3500" dirty="0">
              <a:effectLst>
                <a:outerShdw blurRad="38100" dist="38100" dir="2700000" algn="tl">
                  <a:srgbClr val="DDDDDD"/>
                </a:outerShdw>
              </a:effectLst>
              <a:ea typeface="MS PGothic" charset="0"/>
              <a:cs typeface="ＭＳ Ｐゴシック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926496" y="4343400"/>
            <a:ext cx="3660775" cy="1485900"/>
          </a:xfrm>
        </p:spPr>
        <p:txBody>
          <a:bodyPr/>
          <a:lstStyle/>
          <a:p>
            <a:pPr marL="80963" indent="0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 Field Placement!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Slide Number Placeholder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  <a:ea typeface="MS PGothic" panose="020B0600070205080204" pitchFamily="34" charset="-128"/>
              </a:defRPr>
            </a:lvl9pPr>
          </a:lstStyle>
          <a:p>
            <a:fld id="{DA18E8C2-2B43-4BB8-A0A8-6BFFEFFF2703}" type="slidenum">
              <a:rPr lang="en-US" altLang="en-US" sz="1200">
                <a:solidFill>
                  <a:srgbClr val="B5A788"/>
                </a:solidFill>
              </a:rPr>
              <a:pPr/>
              <a:t>1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pic>
        <p:nvPicPr>
          <p:cNvPr id="2050" name="Picture 2" descr="Amazon.com: The Successful Internship (HSE 163 / 264 / 272 Clinical  Experience Sequence): 9781305966826: Sweitzer, H. Frederick, King, Mary A.:  Books">
            <a:extLst>
              <a:ext uri="{FF2B5EF4-FFF2-40B4-BE49-F238E27FC236}">
                <a16:creationId xmlns:a16="http://schemas.microsoft.com/office/drawing/2014/main" id="{151B802C-44DF-7209-AD76-EB982FA5A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447800"/>
            <a:ext cx="293995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42D7BE-3B3D-D084-1483-5CE0666873E2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145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CICE Placement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1450" cy="5257800"/>
          </a:xfrm>
        </p:spPr>
        <p:txBody>
          <a:bodyPr/>
          <a:lstStyle/>
          <a:p>
            <a:r>
              <a:rPr lang="en-US" altLang="en-US" sz="3000" dirty="0"/>
              <a:t>In accordance with university policy 411.601</a:t>
            </a:r>
          </a:p>
          <a:p>
            <a:pPr lvl="1"/>
            <a:r>
              <a:rPr lang="en-US" altLang="en-US" b="1" dirty="0"/>
              <a:t>All Field Placement Sites must be registered </a:t>
            </a:r>
            <a:r>
              <a:rPr lang="en-US" altLang="en-US" dirty="0"/>
              <a:t>with the </a:t>
            </a:r>
            <a:r>
              <a:rPr lang="en-US" altLang="en-US" dirty="0">
                <a:hlinkClick r:id="rId2"/>
              </a:rPr>
              <a:t>Center for Internships and Community Engagement (CICE)</a:t>
            </a:r>
            <a:endParaRPr lang="en-US" altLang="en-US" dirty="0"/>
          </a:p>
          <a:p>
            <a:pPr lvl="1"/>
            <a:r>
              <a:rPr lang="en-US" altLang="en-US" b="1" dirty="0"/>
              <a:t>All Field Placement Students must complete their placement </a:t>
            </a:r>
            <a:r>
              <a:rPr lang="en-US" altLang="en-US" dirty="0"/>
              <a:t>with CICE</a:t>
            </a:r>
          </a:p>
          <a:p>
            <a:r>
              <a:rPr lang="en-US" altLang="en-US" dirty="0"/>
              <a:t>Get more information about CICE Placement, at one of our upcoming CICE Information Sessions (via Zoom)</a:t>
            </a:r>
          </a:p>
          <a:p>
            <a:pPr lvl="1"/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936472-5D25-1A03-EA99-E75E14960E35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5106-AAB5-B716-FD8E-90D837C7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8382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Upcoming CICE Information Sessions</a:t>
            </a:r>
            <a:endParaRPr lang="en-US" dirty="0"/>
          </a:p>
        </p:txBody>
      </p:sp>
      <p:pic>
        <p:nvPicPr>
          <p:cNvPr id="3074" name="Picture 2" descr="Image preview">
            <a:extLst>
              <a:ext uri="{FF2B5EF4-FFF2-40B4-BE49-F238E27FC236}">
                <a16:creationId xmlns:a16="http://schemas.microsoft.com/office/drawing/2014/main" id="{5131EFC4-3593-B22D-06A6-B1D628731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78" y="1447800"/>
            <a:ext cx="3389191" cy="438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preview">
            <a:extLst>
              <a:ext uri="{FF2B5EF4-FFF2-40B4-BE49-F238E27FC236}">
                <a16:creationId xmlns:a16="http://schemas.microsoft.com/office/drawing/2014/main" id="{F0E59867-EED1-E66D-F5BB-F0B1290A0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/>
          <a:stretch/>
        </p:blipFill>
        <p:spPr bwMode="auto">
          <a:xfrm>
            <a:off x="1371600" y="1447800"/>
            <a:ext cx="3416309" cy="422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F06522-8D11-E42B-7526-1C8F68403669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  <p:extLst>
      <p:ext uri="{BB962C8B-B14F-4D97-AF65-F5344CB8AC3E}">
        <p14:creationId xmlns:p14="http://schemas.microsoft.com/office/powerpoint/2010/main" val="413337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99" y="228600"/>
            <a:ext cx="7497763" cy="609600"/>
          </a:xfrm>
        </p:spPr>
        <p:txBody>
          <a:bodyPr>
            <a:normAutofit fontScale="90000"/>
          </a:bodyPr>
          <a:lstStyle/>
          <a:p>
            <a:br>
              <a:rPr lang="en-US" altLang="en-US" sz="35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3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Field Placement in Psychology?</a:t>
            </a:r>
            <a:br>
              <a:rPr lang="en-US" altLang="en-US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3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1525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Students receive academic credit for: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Intentional learning at an approved </a:t>
            </a:r>
            <a:r>
              <a:rPr lang="en-US" altLang="en-US" sz="2800" dirty="0"/>
              <a:t>Field Placement Site</a:t>
            </a:r>
            <a:r>
              <a:rPr lang="en-US" altLang="en-US" dirty="0"/>
              <a:t> under the supervision of an experienced professional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Supervised work at an approved Field Placement Site can help students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Set goals &amp; apply classroom learning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Receive feedback and reflect on growth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Build relationships with mentors and colleagues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Engage across differences in their communities</a:t>
            </a:r>
          </a:p>
          <a:p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B294EE-6B60-2778-49F5-48BE2D6A5B3A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3650" y="76200"/>
            <a:ext cx="7670800" cy="762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Looking For a Site?</a:t>
            </a:r>
          </a:p>
        </p:txBody>
      </p:sp>
      <p:sp>
        <p:nvSpPr>
          <p:cNvPr id="12290" name="Content Placeholder 4"/>
          <p:cNvSpPr>
            <a:spLocks noGrp="1"/>
          </p:cNvSpPr>
          <p:nvPr>
            <p:ph idx="1"/>
          </p:nvPr>
        </p:nvSpPr>
        <p:spPr>
          <a:xfrm>
            <a:off x="1263650" y="1066800"/>
            <a:ext cx="757555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Search for a CICE Approved site on CSU’s </a:t>
            </a:r>
            <a:r>
              <a:rPr lang="en-US" altLang="en-US" dirty="0">
                <a:hlinkClick r:id="rId2"/>
              </a:rPr>
              <a:t>Titan Connection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OR</a:t>
            </a:r>
            <a:r>
              <a:rPr lang="en-US" altLang="en-US" dirty="0"/>
              <a:t> find a New Site in your community and fill out an </a:t>
            </a:r>
            <a:r>
              <a:rPr lang="en-US" altLang="en-US" dirty="0">
                <a:hlinkClick r:id="rId3"/>
              </a:rPr>
              <a:t>Internship Approval Request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Make sure your site has the 3 “S’s”</a:t>
            </a:r>
            <a:endParaRPr lang="en-US" altLang="ja-JP" dirty="0"/>
          </a:p>
          <a:p>
            <a:pPr lvl="1">
              <a:lnSpc>
                <a:spcPct val="60000"/>
              </a:lnSpc>
            </a:pPr>
            <a:r>
              <a:rPr lang="en-US" altLang="en-US" dirty="0"/>
              <a:t>Are you Safe?</a:t>
            </a:r>
          </a:p>
          <a:p>
            <a:pPr lvl="1">
              <a:lnSpc>
                <a:spcPct val="60000"/>
              </a:lnSpc>
            </a:pPr>
            <a:r>
              <a:rPr lang="en-US" altLang="en-US" dirty="0"/>
              <a:t>Are you Supervised?</a:t>
            </a:r>
          </a:p>
          <a:p>
            <a:pPr lvl="1">
              <a:lnSpc>
                <a:spcPct val="60000"/>
              </a:lnSpc>
            </a:pPr>
            <a:r>
              <a:rPr lang="en-US" altLang="en-US" dirty="0"/>
              <a:t>Are you doing </a:t>
            </a:r>
            <a:r>
              <a:rPr lang="en-US" altLang="en-US" dirty="0" err="1"/>
              <a:t>pSychology</a:t>
            </a:r>
            <a:r>
              <a:rPr lang="en-US" altLang="en-US" dirty="0"/>
              <a:t>?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3D31E9-FBC0-C504-68D2-14D0C2806656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5250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Makes a Good Placement Site?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5250" cy="5029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numCol="2"/>
          <a:lstStyle/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ABA Therapy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After-School Education &amp; Safety Programs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Assisted Living &amp; Support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Child Abuse Prevention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City and County Programs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Community Colleges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Cultural &amp; Religious Centers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CSUF – Children’s Center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CSUF – Research Assistant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CSUF – Teaching Assistant</a:t>
            </a:r>
          </a:p>
          <a:p>
            <a:pPr marL="82550" indent="0">
              <a:lnSpc>
                <a:spcPct val="80000"/>
              </a:lnSpc>
              <a:buNone/>
              <a:defRPr/>
            </a:pP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pPr marL="82550" indent="0">
              <a:lnSpc>
                <a:spcPct val="80000"/>
              </a:lnSpc>
              <a:buNone/>
              <a:defRPr/>
            </a:pP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Head-Start Programs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Hospital &amp; Medical Support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Hospice &amp; Palliative Care 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Human Resource &amp; Organization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K-12 Schools &amp; Districts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Law Enforcement Support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Preschool &amp; Readiness Programs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Special Education &amp; Learning Support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State Hospitals</a:t>
            </a:r>
          </a:p>
          <a:p>
            <a:pPr>
              <a:lnSpc>
                <a:spcPct val="80000"/>
              </a:lnSpc>
              <a:buFont typeface="Wingdings 2" charset="2"/>
              <a:buChar char=""/>
              <a:defRPr/>
            </a:pPr>
            <a:r>
              <a:rPr lang="en-US" sz="2000" dirty="0">
                <a:ea typeface="ＭＳ Ｐゴシック" charset="-128"/>
                <a:cs typeface="ＭＳ Ｐゴシック" charset="-128"/>
              </a:rPr>
              <a:t>Substance Treatment Support</a:t>
            </a:r>
          </a:p>
          <a:p>
            <a:pPr>
              <a:buFont typeface="Wingdings 2" charset="2"/>
              <a:buChar char=""/>
              <a:defRPr/>
            </a:pP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9E012B-1BE3-7DD2-E306-3B8D278C0407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6195-D7BF-6BE5-318E-B39B2232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8080" cy="762000"/>
          </a:xfrm>
        </p:spPr>
        <p:txBody>
          <a:bodyPr/>
          <a:lstStyle/>
          <a:p>
            <a:r>
              <a:rPr lang="en-US" dirty="0"/>
              <a:t>Working in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52DD-6389-9858-B003-C4FF0EC7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66800"/>
            <a:ext cx="7791450" cy="5181600"/>
          </a:xfrm>
        </p:spPr>
        <p:txBody>
          <a:bodyPr/>
          <a:lstStyle/>
          <a:p>
            <a:r>
              <a:rPr lang="en-US" dirty="0"/>
              <a:t>You can work in Private or Public Schools</a:t>
            </a:r>
          </a:p>
          <a:p>
            <a:pPr lvl="1"/>
            <a:r>
              <a:rPr lang="en-US" dirty="0"/>
              <a:t>Preschools</a:t>
            </a:r>
          </a:p>
          <a:p>
            <a:pPr lvl="1"/>
            <a:r>
              <a:rPr lang="en-US" dirty="0"/>
              <a:t>K-6</a:t>
            </a:r>
          </a:p>
          <a:p>
            <a:pPr lvl="1"/>
            <a:r>
              <a:rPr lang="en-US" dirty="0"/>
              <a:t>Jr. High &amp; High Schools </a:t>
            </a:r>
          </a:p>
          <a:p>
            <a:pPr lvl="1"/>
            <a:r>
              <a:rPr lang="en-US" dirty="0"/>
              <a:t>Community Colleges</a:t>
            </a:r>
          </a:p>
          <a:p>
            <a:r>
              <a:rPr lang="en-US" dirty="0"/>
              <a:t>If you are working at a Public K-12, you must apply to an approved school district</a:t>
            </a:r>
          </a:p>
          <a:p>
            <a:pPr lvl="1"/>
            <a:r>
              <a:rPr lang="en-US" dirty="0">
                <a:hlinkClick r:id="rId2"/>
              </a:rPr>
              <a:t>CICE Approved School Districts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887B3F-CA02-D45D-AB4D-7836F9C675EC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  <p:extLst>
      <p:ext uri="{BB962C8B-B14F-4D97-AF65-F5344CB8AC3E}">
        <p14:creationId xmlns:p14="http://schemas.microsoft.com/office/powerpoint/2010/main" val="412981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9133-8627-9E4D-B3C0-BC659802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C4C9D-9C96-4E4E-B382-F0C75FF1F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7715250" cy="5029200"/>
          </a:xfrm>
        </p:spPr>
        <p:txBody>
          <a:bodyPr/>
          <a:lstStyle/>
          <a:p>
            <a:r>
              <a:rPr lang="en-US" sz="2900" dirty="0"/>
              <a:t>TA – Teaching Assistant</a:t>
            </a:r>
          </a:p>
          <a:p>
            <a:r>
              <a:rPr lang="en-US" sz="2900" dirty="0"/>
              <a:t>*TTA – Tech Teaching Assistant</a:t>
            </a:r>
          </a:p>
          <a:p>
            <a:pPr lvl="1"/>
            <a:r>
              <a:rPr lang="en-US" sz="2500" dirty="0"/>
              <a:t>Discord, Zoom, Canvas</a:t>
            </a:r>
          </a:p>
          <a:p>
            <a:pPr lvl="1"/>
            <a:r>
              <a:rPr lang="en-US" sz="2500" dirty="0"/>
              <a:t>Intermediate Office, Google, Qualtrics</a:t>
            </a:r>
          </a:p>
          <a:p>
            <a:pPr lvl="1"/>
            <a:r>
              <a:rPr lang="en-US" sz="2500" dirty="0"/>
              <a:t>Web Programing &amp; IT</a:t>
            </a:r>
          </a:p>
          <a:p>
            <a:r>
              <a:rPr lang="en-US" sz="2900" dirty="0"/>
              <a:t>RA – Research Assistant</a:t>
            </a:r>
          </a:p>
          <a:p>
            <a:pPr lvl="1"/>
            <a:r>
              <a:rPr lang="en-US" sz="2500" dirty="0">
                <a:hlinkClick r:id="rId2"/>
              </a:rPr>
              <a:t>Current Faculty Research</a:t>
            </a:r>
            <a:endParaRPr lang="en-US" sz="2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89C97-CA59-945E-E247-4320A26DD537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  <p:extLst>
      <p:ext uri="{BB962C8B-B14F-4D97-AF65-F5344CB8AC3E}">
        <p14:creationId xmlns:p14="http://schemas.microsoft.com/office/powerpoint/2010/main" val="288277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5250" cy="609600"/>
          </a:xfrm>
        </p:spPr>
        <p:txBody>
          <a:bodyPr>
            <a:normAutofit fontScale="90000"/>
          </a:bodyPr>
          <a:lstStyle/>
          <a:p>
            <a:r>
              <a:rPr lang="en-US" altLang="en-US" sz="3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Interviewing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5250" cy="5257800"/>
          </a:xfrm>
        </p:spPr>
        <p:txBody>
          <a:bodyPr/>
          <a:lstStyle/>
          <a:p>
            <a:r>
              <a:rPr lang="en-US" altLang="en-US" sz="2900" dirty="0"/>
              <a:t>Professionalism</a:t>
            </a:r>
          </a:p>
          <a:p>
            <a:pPr lvl="1"/>
            <a:r>
              <a:rPr lang="en-US" altLang="en-US" sz="2600" dirty="0"/>
              <a:t>Spell and grammar check your emails</a:t>
            </a:r>
          </a:p>
          <a:p>
            <a:pPr lvl="1"/>
            <a:r>
              <a:rPr lang="en-US" altLang="en-US" sz="2600" dirty="0"/>
              <a:t>Use proper honorifics - </a:t>
            </a:r>
            <a:r>
              <a:rPr lang="en-US" altLang="en-US" sz="2200" dirty="0"/>
              <a:t>Dr./Prof./Mr./Ms./Mx.</a:t>
            </a:r>
          </a:p>
          <a:p>
            <a:pPr lvl="1"/>
            <a:r>
              <a:rPr lang="en-US" altLang="en-US" sz="2600" dirty="0"/>
              <a:t>Make sure you wear </a:t>
            </a:r>
            <a:r>
              <a:rPr lang="en-US" altLang="en-US" sz="2600" dirty="0">
                <a:hlinkClick r:id="rId2"/>
              </a:rPr>
              <a:t>business-appropriate attire </a:t>
            </a:r>
            <a:endParaRPr lang="en-US" altLang="en-US" sz="2600" dirty="0"/>
          </a:p>
          <a:p>
            <a:pPr lvl="1"/>
            <a:r>
              <a:rPr lang="en-US" altLang="en-US" sz="2600" dirty="0"/>
              <a:t>Arrive on time &amp; pre-check any technology</a:t>
            </a:r>
          </a:p>
          <a:p>
            <a:r>
              <a:rPr lang="en-US" altLang="en-US" sz="2900" dirty="0"/>
              <a:t>Follow Through</a:t>
            </a:r>
          </a:p>
          <a:p>
            <a:pPr lvl="1"/>
            <a:r>
              <a:rPr lang="en-US" altLang="en-US" sz="2600" dirty="0"/>
              <a:t>Make every effort to keep appointments</a:t>
            </a:r>
          </a:p>
          <a:p>
            <a:pPr lvl="1"/>
            <a:r>
              <a:rPr lang="en-US" altLang="en-US" sz="2600" dirty="0"/>
              <a:t>Notify the interviewer if you are unable to attend</a:t>
            </a:r>
          </a:p>
          <a:p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6E082-3114-97F9-7BEA-F52D8644A7AA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9350" cy="762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Hiring and Training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99350" cy="4800600"/>
          </a:xfrm>
        </p:spPr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Your Field Placement Site may require you to attend a training session or orientation</a:t>
            </a:r>
          </a:p>
          <a:p>
            <a:pPr lvl="1"/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Make sure to count training hours toward your 120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hrs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lvl="1"/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Fees for training or materials should be small ($25 or less) and one-time only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3F1F9-1D8F-A158-02E7-8BA9E67F8C38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1450" cy="914400"/>
          </a:xfrm>
        </p:spPr>
        <p:txBody>
          <a:bodyPr>
            <a:noAutofit/>
          </a:bodyPr>
          <a:lstStyle/>
          <a:p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Background Checks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39050" cy="4800600"/>
          </a:xfrm>
        </p:spPr>
        <p:txBody>
          <a:bodyPr/>
          <a:lstStyle/>
          <a:p>
            <a:r>
              <a:rPr lang="en-US" altLang="en-US" sz="3000" dirty="0"/>
              <a:t>Some sites may require a background check:</a:t>
            </a:r>
          </a:p>
          <a:p>
            <a:pPr lvl="1"/>
            <a:r>
              <a:rPr lang="en-US" altLang="en-US" sz="2600" dirty="0"/>
              <a:t>Life Scan</a:t>
            </a:r>
          </a:p>
          <a:p>
            <a:pPr lvl="1"/>
            <a:r>
              <a:rPr lang="en-US" altLang="en-US" sz="2600" dirty="0"/>
              <a:t>Fingerprints</a:t>
            </a:r>
          </a:p>
          <a:p>
            <a:r>
              <a:rPr lang="en-US" altLang="en-US" sz="3000" dirty="0"/>
              <a:t>Background checks may be at your expense </a:t>
            </a:r>
          </a:p>
          <a:p>
            <a:pPr lvl="1"/>
            <a:r>
              <a:rPr lang="en-US" altLang="en-US" sz="2600" dirty="0"/>
              <a:t>Range in price ($15-75) </a:t>
            </a:r>
          </a:p>
          <a:p>
            <a:pPr lvl="1"/>
            <a:r>
              <a:rPr lang="en-US" altLang="en-US" sz="2600" dirty="0"/>
              <a:t>Should be a one-time fee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A13143-8EDC-6283-02B7-6018E7C03BCB}"/>
              </a:ext>
            </a:extLst>
          </p:cNvPr>
          <p:cNvSpPr txBox="1"/>
          <p:nvPr/>
        </p:nvSpPr>
        <p:spPr>
          <a:xfrm>
            <a:off x="200297" y="6405175"/>
            <a:ext cx="437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CSUF Dept of Psychology, Updated Fall 2023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3816</TotalTime>
  <Words>559</Words>
  <Application>Microsoft Macintosh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Bookman Old Style</vt:lpstr>
      <vt:lpstr>Gill Sans MT</vt:lpstr>
      <vt:lpstr>Times New Roman</vt:lpstr>
      <vt:lpstr>Verdana</vt:lpstr>
      <vt:lpstr>Wingdings 2</vt:lpstr>
      <vt:lpstr>Solstice</vt:lpstr>
      <vt:lpstr>495 - Field Placement in Psychology</vt:lpstr>
      <vt:lpstr> What is Field Placement in Psychology? </vt:lpstr>
      <vt:lpstr>Looking For a Site?</vt:lpstr>
      <vt:lpstr>What Makes a Good Placement Site?</vt:lpstr>
      <vt:lpstr>Working in Schools</vt:lpstr>
      <vt:lpstr>Working With Faculty</vt:lpstr>
      <vt:lpstr>Interviewing</vt:lpstr>
      <vt:lpstr>Hiring and Training</vt:lpstr>
      <vt:lpstr>Background Checks</vt:lpstr>
      <vt:lpstr>CICE Placement</vt:lpstr>
      <vt:lpstr>Upcoming CICE Information Sessions</vt:lpstr>
    </vt:vector>
  </TitlesOfParts>
  <Manager>Northampton Community College</Manager>
  <Company>for Worth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Comer, Abnormal Psychology, 7th edition</dc:title>
  <dc:creator>Karen Clay Rhines, Ph.D.</dc:creator>
  <cp:lastModifiedBy>Microsoft Office User</cp:lastModifiedBy>
  <cp:revision>429</cp:revision>
  <dcterms:created xsi:type="dcterms:W3CDTF">2012-08-28T06:40:26Z</dcterms:created>
  <dcterms:modified xsi:type="dcterms:W3CDTF">2023-10-06T22:53:08Z</dcterms:modified>
</cp:coreProperties>
</file>